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324" r:id="rId5"/>
    <p:sldId id="316" r:id="rId6"/>
    <p:sldId id="327" r:id="rId7"/>
    <p:sldId id="328" r:id="rId8"/>
    <p:sldId id="329" r:id="rId9"/>
    <p:sldId id="332" r:id="rId10"/>
    <p:sldId id="331" r:id="rId11"/>
  </p:sldIdLst>
  <p:sldSz cx="12192000" cy="6858000"/>
  <p:notesSz cx="6662738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7021"/>
    <a:srgbClr val="702E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607B01-25C2-497B-86D7-D07C0FC3DFC9}" v="2" dt="2021-10-20T10:47:16.605"/>
    <p1510:client id="{A73EFA36-67FC-45C0-9866-2971B4BA3191}" v="370" dt="2021-09-30T10:12:32.930"/>
    <p1510:client id="{CCD4807D-F7F4-4DC1-B538-176D3AE58CAD}" v="42" dt="2021-10-20T10:54:08.9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2662" autoAdjust="0"/>
  </p:normalViewPr>
  <p:slideViewPr>
    <p:cSldViewPr snapToGrid="0">
      <p:cViewPr varScale="1">
        <p:scale>
          <a:sx n="81" d="100"/>
          <a:sy n="81" d="100"/>
        </p:scale>
        <p:origin x="171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774012" y="2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23673-5AD9-48FA-BB99-1C908B404AC9}" type="datetimeFigureOut">
              <a:rPr lang="sv-SE" smtClean="0"/>
              <a:t>2022-02-08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2" y="9428585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774012" y="9428585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4EE624-8DB1-42FA-B869-69A55E857D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14537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774012" y="2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2A12C-3DEB-4AE2-9F13-CDD6E153E779}" type="datetimeFigureOut">
              <a:rPr lang="sv-SE" smtClean="0"/>
              <a:pPr/>
              <a:t>2022-02-08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3813" y="744538"/>
            <a:ext cx="6615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66275" y="4715154"/>
            <a:ext cx="533019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774012" y="9428585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FA80F8-3894-4A68-A5B5-C594379430F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8966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A80F8-3894-4A68-A5B5-C594379430FA}" type="slidenum">
              <a:rPr lang="sv-SE" smtClean="0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3304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aseline="0" dirty="0" err="1"/>
              <a:t>Piteförslag</a:t>
            </a:r>
            <a:r>
              <a:rPr lang="sv-SE" baseline="0" dirty="0"/>
              <a:t> är ett nytt digitaliserat sätt att lämna förslag till Piteå kommun. </a:t>
            </a:r>
          </a:p>
          <a:p>
            <a:r>
              <a:rPr lang="sv-SE" baseline="0" dirty="0"/>
              <a:t>Tanken är att det ska vara ett mer tillgängligt sätt för medborgarna att vara med och påverka, det ska vara enkelt och tillgängligt när någon vill lämna ett förslag.</a:t>
            </a:r>
          </a:p>
          <a:p>
            <a:r>
              <a:rPr lang="sv-SE" baseline="0" dirty="0"/>
              <a:t>Vi ser det även som ett verktyg som skapar debatt och engagemang då förslagen ligger uppe på E-tjänsteportalen för andra att läsa och dela i sociala medier.</a:t>
            </a:r>
          </a:p>
          <a:p>
            <a:r>
              <a:rPr lang="sv-SE" baseline="0" dirty="0"/>
              <a:t>Ett </a:t>
            </a:r>
            <a:r>
              <a:rPr lang="sv-SE" baseline="0" dirty="0" err="1"/>
              <a:t>piteförslag</a:t>
            </a:r>
            <a:r>
              <a:rPr lang="sv-SE" baseline="0" dirty="0"/>
              <a:t> kräver stöd från medborgarna för att gå vidare till utredning, det är ett bra sätt att se vilka frågor som engagerar medborgarna och ge tyngd åt förslaget.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A80F8-3894-4A68-A5B5-C594379430FA}" type="slidenum">
              <a:rPr lang="sv-SE" smtClean="0"/>
              <a:pPr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99903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Alla med E-legitimation (13 år</a:t>
            </a:r>
            <a:r>
              <a:rPr lang="sv-SE" baseline="0" dirty="0"/>
              <a:t> och uppåt) får lämna förslag. </a:t>
            </a:r>
            <a:endParaRPr lang="sv-SE" dirty="0"/>
          </a:p>
          <a:p>
            <a:r>
              <a:rPr lang="sv-SE" dirty="0"/>
              <a:t>De som är Folkbokförda</a:t>
            </a:r>
            <a:r>
              <a:rPr lang="sv-SE" baseline="0" dirty="0"/>
              <a:t> i Piteå Kommun kan stödja förslagen</a:t>
            </a:r>
          </a:p>
          <a:p>
            <a:endParaRPr lang="sv-SE" baseline="0" dirty="0"/>
          </a:p>
          <a:p>
            <a:pPr rtl="0"/>
            <a:r>
              <a:rPr lang="sv-S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Ett förslag får endast handla om ett ämne per förslag. Alla förslag utom de som har odemokratiskt, rasistisk eller diskriminerande innebörd ska publiceras för att få stöd. </a:t>
            </a:r>
          </a:p>
          <a:p>
            <a:pPr rtl="0"/>
            <a:endParaRPr lang="sv-SE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/>
            <a:r>
              <a:rPr lang="sv-S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För att behandlas och få söka stöd får förslag inte: </a:t>
            </a:r>
          </a:p>
          <a:p>
            <a:pPr rtl="0"/>
            <a:r>
              <a:rPr lang="sv-S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Avse myndighetsutövning mot enskild</a:t>
            </a:r>
          </a:p>
          <a:p>
            <a:pPr rtl="0"/>
            <a:r>
              <a:rPr lang="sv-S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Handla om något som är utom kommunens ansvarsområde</a:t>
            </a:r>
          </a:p>
          <a:p>
            <a:pPr rtl="0"/>
            <a:r>
              <a:rPr lang="sv-S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Handla om förhållandet mellan Piteå kommun som arbetsgivare och dess medarbetare</a:t>
            </a:r>
          </a:p>
          <a:p>
            <a:pPr rtl="0"/>
            <a:endParaRPr lang="sv-SE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/>
            <a:r>
              <a:rPr lang="sv-S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Förslag som har utretts de senaste två åren, är under en pågående process eller rättsprocess kommer inte att publiceras för att få stöd.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A80F8-3894-4A68-A5B5-C594379430FA}" type="slidenum">
              <a:rPr lang="sv-SE" smtClean="0"/>
              <a:pPr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79891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Förslag som publiceras</a:t>
            </a:r>
            <a:r>
              <a:rPr lang="sv-SE" baseline="0" dirty="0"/>
              <a:t> ligger uppe i 2 månader för att få det stöd som behövs för att gå vidare.</a:t>
            </a:r>
          </a:p>
          <a:p>
            <a:r>
              <a:rPr lang="sv-SE" baseline="0" dirty="0"/>
              <a:t>Det krävs 42 röster/underskrifter för att ärendet ska gå vidare, det motsvara ca en promille av Piteå kommuns befolkningen</a:t>
            </a:r>
          </a:p>
          <a:p>
            <a:r>
              <a:rPr lang="sv-SE" baseline="0" dirty="0"/>
              <a:t>Förslag som inte får stöd av minst 42 personer går inte vidare till politiskt beslut, m</a:t>
            </a:r>
            <a:r>
              <a:rPr lang="sv-SE" dirty="0"/>
              <a:t>en förslagen</a:t>
            </a:r>
            <a:r>
              <a:rPr lang="sv-SE" baseline="0" dirty="0"/>
              <a:t> ligger kvar i e-tjänsteportalen och finns att läsa.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A80F8-3894-4A68-A5B5-C594379430FA}" type="slidenum">
              <a:rPr lang="sv-SE" smtClean="0"/>
              <a:pPr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83027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Så här tänker vi att processen kommer att se</a:t>
            </a:r>
            <a:r>
              <a:rPr lang="sv-SE" baseline="0"/>
              <a:t> ut.</a:t>
            </a:r>
          </a:p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A80F8-3894-4A68-A5B5-C594379430FA}" type="slidenum">
              <a:rPr lang="sv-SE" smtClean="0"/>
              <a:pPr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78566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Tjänsten öppnades 1 november 2020 och Kommunledningsförvaltningen har genomfört en lanseringskampanj under ca </a:t>
            </a:r>
            <a:r>
              <a:rPr lang="sv-SE" baseline="0" dirty="0"/>
              <a:t>2 veckor. </a:t>
            </a:r>
          </a:p>
          <a:p>
            <a:r>
              <a:rPr lang="sv-SE" baseline="0" dirty="0"/>
              <a:t>Lanseringen har skett via sociala medier, Piteå-Tidningen, Annonsbladet, affischering och utskick till kommunens olika förvaltningar och nämnder. </a:t>
            </a:r>
          </a:p>
          <a:p>
            <a:r>
              <a:rPr lang="sv-SE" baseline="0" dirty="0"/>
              <a:t>Målgruppen är medborgare i alla åldrar som är intresserade av att påverka sin kommun, dessutom har man försökt informera internt för att skapa en bra kännedom om e-tjänsten</a:t>
            </a:r>
          </a:p>
          <a:p>
            <a:endParaRPr lang="sv-SE" baseline="0" dirty="0"/>
          </a:p>
          <a:p>
            <a:r>
              <a:rPr lang="sv-SE" baseline="0" dirty="0"/>
              <a:t>Hittills (2022-01-31) har totalt 48 förslag lämnats in, fördelning:</a:t>
            </a:r>
          </a:p>
          <a:p>
            <a:r>
              <a:rPr lang="sv-SE" baseline="0" dirty="0"/>
              <a:t>12 är aktiva för att söka stöd</a:t>
            </a:r>
          </a:p>
          <a:p>
            <a:r>
              <a:rPr lang="sv-SE" baseline="0" dirty="0"/>
              <a:t>1 har bifallits</a:t>
            </a:r>
          </a:p>
          <a:p>
            <a:r>
              <a:rPr lang="sv-SE" baseline="0" dirty="0"/>
              <a:t>8 utreds</a:t>
            </a:r>
          </a:p>
          <a:p>
            <a:r>
              <a:rPr lang="sv-SE" baseline="0" dirty="0"/>
              <a:t>13 utreds ej </a:t>
            </a:r>
            <a:r>
              <a:rPr lang="sv-SE" baseline="0" dirty="0" err="1"/>
              <a:t>pga</a:t>
            </a:r>
            <a:r>
              <a:rPr lang="sv-SE" baseline="0" dirty="0"/>
              <a:t> de inte fått minst 42 röster</a:t>
            </a:r>
          </a:p>
          <a:p>
            <a:r>
              <a:rPr lang="sv-SE" baseline="0" dirty="0"/>
              <a:t>14 har avvisats </a:t>
            </a:r>
            <a:r>
              <a:rPr lang="sv-SE" baseline="0" dirty="0" err="1"/>
              <a:t>pga</a:t>
            </a:r>
            <a:r>
              <a:rPr lang="sv-SE" baseline="0" dirty="0"/>
              <a:t> de inte uppfyller förutsättningarna i bestämmelsen (vanligast att de berör Piteå kommun som arbetsgivare) 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A80F8-3894-4A68-A5B5-C594379430FA}" type="slidenum">
              <a:rPr lang="sv-SE" smtClean="0"/>
              <a:pPr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06294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Uppkommer frågor som ni inte kan svara på via detta bildspel eller hemsidan kan de skickas till kommunstyrelsen@pitea.se </a:t>
            </a:r>
            <a:r>
              <a:rPr lang="sv-SE"/>
              <a:t>så besvarar vi dem.</a:t>
            </a:r>
            <a:endParaRPr lang="sv-SE" baseline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A80F8-3894-4A68-A5B5-C594379430FA}" type="slidenum">
              <a:rPr lang="sv-SE" smtClean="0"/>
              <a:pPr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522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platshåll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innehåll 6"/>
          <p:cNvSpPr>
            <a:spLocks noGrp="1"/>
          </p:cNvSpPr>
          <p:nvPr>
            <p:ph sz="quarter" idx="10"/>
          </p:nvPr>
        </p:nvSpPr>
        <p:spPr>
          <a:xfrm>
            <a:off x="1047716" y="2357430"/>
            <a:ext cx="10096571" cy="3286148"/>
          </a:xfrm>
        </p:spPr>
        <p:txBody>
          <a:bodyPr>
            <a:normAutofit/>
          </a:bodyPr>
          <a:lstStyle>
            <a:lvl1pPr>
              <a:defRPr sz="2000">
                <a:latin typeface="Gill Sans MT" pitchFamily="34" charset="0"/>
                <a:cs typeface="Times New Roman" pitchFamily="18" charset="0"/>
              </a:defRPr>
            </a:lvl1pPr>
            <a:lvl2pPr>
              <a:defRPr sz="1800">
                <a:latin typeface="Gill Sans MT" pitchFamily="34" charset="0"/>
                <a:cs typeface="Times New Roman" pitchFamily="18" charset="0"/>
              </a:defRPr>
            </a:lvl2pPr>
            <a:lvl3pPr>
              <a:defRPr sz="1600">
                <a:latin typeface="Gill Sans MT" pitchFamily="34" charset="0"/>
                <a:cs typeface="Times New Roman" pitchFamily="18" charset="0"/>
              </a:defRPr>
            </a:lvl3pPr>
            <a:lvl4pPr>
              <a:buNone/>
              <a:defRPr sz="1400">
                <a:latin typeface="Gill Sans MT" pitchFamily="34" charset="0"/>
                <a:cs typeface="Times New Roman" pitchFamily="18" charset="0"/>
              </a:defRPr>
            </a:lvl4pPr>
            <a:lvl5pPr>
              <a:defRPr sz="1400">
                <a:latin typeface="Gill Sans MT" pitchFamily="34" charset="0"/>
                <a:cs typeface="Times New Roman" pitchFamily="18" charset="0"/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8" name="Rubrik 7"/>
          <p:cNvSpPr>
            <a:spLocks noGrp="1"/>
          </p:cNvSpPr>
          <p:nvPr>
            <p:ph type="title"/>
          </p:nvPr>
        </p:nvSpPr>
        <p:spPr>
          <a:xfrm>
            <a:off x="1007435" y="1052736"/>
            <a:ext cx="11049077" cy="1143000"/>
          </a:xfrm>
        </p:spPr>
        <p:txBody>
          <a:bodyPr>
            <a:normAutofit/>
          </a:bodyPr>
          <a:lstStyle>
            <a:lvl1pPr algn="l">
              <a:defRPr sz="4800" b="1">
                <a:latin typeface="Gill Sans MT" pitchFamily="34" charset="0"/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22" name="Platshållare för text 21"/>
          <p:cNvSpPr>
            <a:spLocks noGrp="1"/>
          </p:cNvSpPr>
          <p:nvPr>
            <p:ph type="body" sz="quarter" idx="11" hasCustomPrompt="1"/>
          </p:nvPr>
        </p:nvSpPr>
        <p:spPr>
          <a:xfrm>
            <a:off x="7715262" y="6357958"/>
            <a:ext cx="3524249" cy="285750"/>
          </a:xfrm>
        </p:spPr>
        <p:txBody>
          <a:bodyPr wrap="none">
            <a:noAutofit/>
          </a:bodyPr>
          <a:lstStyle>
            <a:lvl1pPr algn="r">
              <a:buNone/>
              <a:defRPr sz="1400">
                <a:solidFill>
                  <a:schemeClr val="bg1"/>
                </a:solidFill>
                <a:latin typeface="Gill Sans MT" pitchFamily="34" charset="0"/>
              </a:defRPr>
            </a:lvl1pPr>
          </a:lstStyle>
          <a:p>
            <a:pPr lvl="0"/>
            <a:r>
              <a:rPr lang="sv-SE"/>
              <a:t>Ange namn på verksamheten</a:t>
            </a:r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87" t="64096" r="47" b="31226"/>
          <a:stretch/>
        </p:blipFill>
        <p:spPr>
          <a:xfrm flipH="1">
            <a:off x="-18257" y="6287294"/>
            <a:ext cx="12378952" cy="38206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491" y="360000"/>
            <a:ext cx="1825245" cy="617131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 platshåll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innehåll 6"/>
          <p:cNvSpPr>
            <a:spLocks noGrp="1"/>
          </p:cNvSpPr>
          <p:nvPr>
            <p:ph sz="quarter" idx="10"/>
          </p:nvPr>
        </p:nvSpPr>
        <p:spPr>
          <a:xfrm>
            <a:off x="1047716" y="2357430"/>
            <a:ext cx="10096571" cy="3286148"/>
          </a:xfrm>
        </p:spPr>
        <p:txBody>
          <a:bodyPr>
            <a:normAutofit/>
          </a:bodyPr>
          <a:lstStyle>
            <a:lvl1pPr>
              <a:defRPr sz="2000">
                <a:latin typeface="Gill Sans MT" pitchFamily="34" charset="0"/>
                <a:cs typeface="Times New Roman" pitchFamily="18" charset="0"/>
              </a:defRPr>
            </a:lvl1pPr>
            <a:lvl2pPr>
              <a:defRPr sz="1800">
                <a:latin typeface="Gill Sans MT" pitchFamily="34" charset="0"/>
                <a:cs typeface="Times New Roman" pitchFamily="18" charset="0"/>
              </a:defRPr>
            </a:lvl2pPr>
            <a:lvl3pPr>
              <a:defRPr sz="1600">
                <a:latin typeface="Gill Sans MT" pitchFamily="34" charset="0"/>
                <a:cs typeface="Times New Roman" pitchFamily="18" charset="0"/>
              </a:defRPr>
            </a:lvl3pPr>
            <a:lvl4pPr>
              <a:buNone/>
              <a:defRPr sz="1400">
                <a:latin typeface="Gill Sans MT" pitchFamily="34" charset="0"/>
                <a:cs typeface="Times New Roman" pitchFamily="18" charset="0"/>
              </a:defRPr>
            </a:lvl4pPr>
            <a:lvl5pPr>
              <a:defRPr sz="1400">
                <a:latin typeface="Gill Sans MT" pitchFamily="34" charset="0"/>
                <a:cs typeface="Times New Roman" pitchFamily="18" charset="0"/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8" name="Rubrik 7"/>
          <p:cNvSpPr>
            <a:spLocks noGrp="1"/>
          </p:cNvSpPr>
          <p:nvPr>
            <p:ph type="title"/>
          </p:nvPr>
        </p:nvSpPr>
        <p:spPr>
          <a:xfrm>
            <a:off x="1007435" y="1052736"/>
            <a:ext cx="11049077" cy="1143000"/>
          </a:xfrm>
        </p:spPr>
        <p:txBody>
          <a:bodyPr>
            <a:normAutofit/>
          </a:bodyPr>
          <a:lstStyle>
            <a:lvl1pPr algn="l">
              <a:defRPr sz="4800" b="1">
                <a:latin typeface="Gill Sans MT" pitchFamily="34" charset="0"/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22" name="Platshållare för text 21"/>
          <p:cNvSpPr>
            <a:spLocks noGrp="1"/>
          </p:cNvSpPr>
          <p:nvPr>
            <p:ph type="body" sz="quarter" idx="11" hasCustomPrompt="1"/>
          </p:nvPr>
        </p:nvSpPr>
        <p:spPr>
          <a:xfrm>
            <a:off x="7715262" y="6357958"/>
            <a:ext cx="3524249" cy="285750"/>
          </a:xfrm>
        </p:spPr>
        <p:txBody>
          <a:bodyPr wrap="none">
            <a:noAutofit/>
          </a:bodyPr>
          <a:lstStyle>
            <a:lvl1pPr algn="r">
              <a:buNone/>
              <a:defRPr sz="1400">
                <a:solidFill>
                  <a:schemeClr val="bg1"/>
                </a:solidFill>
                <a:latin typeface="Gill Sans MT" pitchFamily="34" charset="0"/>
              </a:defRPr>
            </a:lvl1pPr>
          </a:lstStyle>
          <a:p>
            <a:pPr lvl="0"/>
            <a:r>
              <a:rPr lang="sv-SE"/>
              <a:t>Ange namn på verksamheten</a:t>
            </a:r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87" t="64096" r="47" b="31226"/>
          <a:stretch/>
        </p:blipFill>
        <p:spPr>
          <a:xfrm flipH="1">
            <a:off x="-18257" y="6287294"/>
            <a:ext cx="12378952" cy="38206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491" y="360000"/>
            <a:ext cx="1825245" cy="617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68373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En platshåll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innehåll 6"/>
          <p:cNvSpPr>
            <a:spLocks noGrp="1"/>
          </p:cNvSpPr>
          <p:nvPr>
            <p:ph sz="quarter" idx="10"/>
          </p:nvPr>
        </p:nvSpPr>
        <p:spPr>
          <a:xfrm>
            <a:off x="1047716" y="2357430"/>
            <a:ext cx="10096571" cy="3286148"/>
          </a:xfrm>
        </p:spPr>
        <p:txBody>
          <a:bodyPr>
            <a:normAutofit/>
          </a:bodyPr>
          <a:lstStyle>
            <a:lvl1pPr>
              <a:defRPr sz="2000">
                <a:latin typeface="Gill Sans MT" pitchFamily="34" charset="0"/>
                <a:cs typeface="Times New Roman" pitchFamily="18" charset="0"/>
              </a:defRPr>
            </a:lvl1pPr>
            <a:lvl2pPr>
              <a:defRPr sz="1800">
                <a:latin typeface="Gill Sans MT" pitchFamily="34" charset="0"/>
                <a:cs typeface="Times New Roman" pitchFamily="18" charset="0"/>
              </a:defRPr>
            </a:lvl2pPr>
            <a:lvl3pPr>
              <a:defRPr sz="1600">
                <a:latin typeface="Gill Sans MT" pitchFamily="34" charset="0"/>
                <a:cs typeface="Times New Roman" pitchFamily="18" charset="0"/>
              </a:defRPr>
            </a:lvl3pPr>
            <a:lvl4pPr>
              <a:buNone/>
              <a:defRPr sz="1400">
                <a:latin typeface="Gill Sans MT" pitchFamily="34" charset="0"/>
                <a:cs typeface="Times New Roman" pitchFamily="18" charset="0"/>
              </a:defRPr>
            </a:lvl4pPr>
            <a:lvl5pPr>
              <a:defRPr sz="1400">
                <a:latin typeface="Gill Sans MT" pitchFamily="34" charset="0"/>
                <a:cs typeface="Times New Roman" pitchFamily="18" charset="0"/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8" name="Rubrik 7"/>
          <p:cNvSpPr>
            <a:spLocks noGrp="1"/>
          </p:cNvSpPr>
          <p:nvPr>
            <p:ph type="title"/>
          </p:nvPr>
        </p:nvSpPr>
        <p:spPr>
          <a:xfrm>
            <a:off x="1007435" y="1052736"/>
            <a:ext cx="11049077" cy="1143000"/>
          </a:xfrm>
        </p:spPr>
        <p:txBody>
          <a:bodyPr>
            <a:normAutofit/>
          </a:bodyPr>
          <a:lstStyle>
            <a:lvl1pPr algn="l">
              <a:defRPr sz="4800" b="1">
                <a:latin typeface="Gill Sans MT" pitchFamily="34" charset="0"/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22" name="Platshållare för text 21"/>
          <p:cNvSpPr>
            <a:spLocks noGrp="1"/>
          </p:cNvSpPr>
          <p:nvPr>
            <p:ph type="body" sz="quarter" idx="11" hasCustomPrompt="1"/>
          </p:nvPr>
        </p:nvSpPr>
        <p:spPr>
          <a:xfrm>
            <a:off x="7715262" y="6357958"/>
            <a:ext cx="3524249" cy="285750"/>
          </a:xfrm>
        </p:spPr>
        <p:txBody>
          <a:bodyPr wrap="none">
            <a:noAutofit/>
          </a:bodyPr>
          <a:lstStyle>
            <a:lvl1pPr algn="r">
              <a:buNone/>
              <a:defRPr sz="1400">
                <a:solidFill>
                  <a:schemeClr val="bg1"/>
                </a:solidFill>
                <a:latin typeface="Gill Sans MT" pitchFamily="34" charset="0"/>
              </a:defRPr>
            </a:lvl1pPr>
          </a:lstStyle>
          <a:p>
            <a:pPr lvl="0"/>
            <a:r>
              <a:rPr lang="sv-SE"/>
              <a:t>Ange namn på verksamheten</a:t>
            </a:r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87" t="64096" r="47" b="31226"/>
          <a:stretch/>
        </p:blipFill>
        <p:spPr>
          <a:xfrm flipH="1">
            <a:off x="-18257" y="6287294"/>
            <a:ext cx="12378952" cy="38206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491" y="360000"/>
            <a:ext cx="1825245" cy="617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45510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BD319-C441-4740-BDB2-35E25C52CCE7}" type="datetimeFigureOut">
              <a:rPr lang="sv-SE" smtClean="0"/>
              <a:pPr/>
              <a:t>2022-02-08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GillSans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GillSans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GillSans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GillSans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GillSans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GillSan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10">
            <a:extLst>
              <a:ext uri="{FF2B5EF4-FFF2-40B4-BE49-F238E27FC236}">
                <a16:creationId xmlns:a16="http://schemas.microsoft.com/office/drawing/2014/main" id="{0104C950-9683-41AF-8872-0FB6AF34E6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277" y="-1638"/>
            <a:ext cx="13755329" cy="6861277"/>
          </a:xfrm>
          <a:prstGeom prst="rect">
            <a:avLst/>
          </a:prstGeom>
        </p:spPr>
      </p:pic>
      <p:pic>
        <p:nvPicPr>
          <p:cNvPr id="9" name="Bildobjekt 9">
            <a:extLst>
              <a:ext uri="{FF2B5EF4-FFF2-40B4-BE49-F238E27FC236}">
                <a16:creationId xmlns:a16="http://schemas.microsoft.com/office/drawing/2014/main" id="{C19E147C-3076-422E-8B8F-2E1A7A7B6B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20000">
            <a:off x="8964755" y="1593791"/>
            <a:ext cx="6053393" cy="3174182"/>
          </a:xfrm>
          <a:prstGeom prst="rect">
            <a:avLst/>
          </a:prstGeom>
        </p:spPr>
      </p:pic>
      <p:pic>
        <p:nvPicPr>
          <p:cNvPr id="8" name="Bildobjekt 8" descr="En bild som visar text, tecken, vektorgrafik&#10;&#10;Automatiskt genererad beskrivning">
            <a:extLst>
              <a:ext uri="{FF2B5EF4-FFF2-40B4-BE49-F238E27FC236}">
                <a16:creationId xmlns:a16="http://schemas.microsoft.com/office/drawing/2014/main" id="{21076A00-7B33-43A8-B0C6-3B2967A771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8788" y="830076"/>
            <a:ext cx="9232490" cy="5271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289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sz="quarter" idx="10"/>
          </p:nvPr>
        </p:nvSpPr>
        <p:spPr>
          <a:xfrm>
            <a:off x="1847528" y="2708920"/>
            <a:ext cx="5692495" cy="223224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sv-SE"/>
              <a:t>Digitaliserat förslag från medborgare</a:t>
            </a:r>
          </a:p>
          <a:p>
            <a:pPr algn="just"/>
            <a:r>
              <a:rPr lang="sv-SE"/>
              <a:t>Ett mer tillgängligt sätt att påverka Piteå kommun</a:t>
            </a:r>
          </a:p>
          <a:p>
            <a:pPr algn="just"/>
            <a:r>
              <a:rPr lang="sv-SE"/>
              <a:t>Verktyg för att skapa debatt och engagemang</a:t>
            </a:r>
          </a:p>
          <a:p>
            <a:pPr algn="just"/>
            <a:r>
              <a:rPr lang="sv-SE">
                <a:latin typeface="Gill Sans MT"/>
                <a:cs typeface="Times New Roman"/>
              </a:rPr>
              <a:t>Kräver stöd från flera medborgare</a:t>
            </a:r>
          </a:p>
          <a:p>
            <a:endParaRPr lang="sv-SE"/>
          </a:p>
          <a:p>
            <a:endParaRPr lang="sv-SE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-19690" y="980728"/>
            <a:ext cx="12192001" cy="1143000"/>
          </a:xfrm>
        </p:spPr>
        <p:txBody>
          <a:bodyPr>
            <a:normAutofit/>
          </a:bodyPr>
          <a:lstStyle/>
          <a:p>
            <a:pPr algn="ctr"/>
            <a:r>
              <a:rPr lang="sv-SE" sz="6000"/>
              <a:t>Vad är Piteförslag?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1"/>
          </p:nvPr>
        </p:nvSpPr>
        <p:spPr/>
        <p:txBody>
          <a:bodyPr vert="horz" wrap="none" lIns="91440" tIns="45720" rIns="91440" bIns="45720" rtlCol="0" anchor="t">
            <a:noAutofit/>
          </a:bodyPr>
          <a:lstStyle/>
          <a:p>
            <a:r>
              <a:rPr lang="sv-SE">
                <a:latin typeface="Gill Sans MT"/>
              </a:rPr>
              <a:t>Kommunledningsförvaltningen</a:t>
            </a:r>
            <a:endParaRPr lang="sv-SE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0632" y="4077072"/>
            <a:ext cx="4993508" cy="192119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1962203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lödesschema: Process 23"/>
          <p:cNvSpPr/>
          <p:nvPr/>
        </p:nvSpPr>
        <p:spPr>
          <a:xfrm>
            <a:off x="5340762" y="3011630"/>
            <a:ext cx="6568179" cy="2983438"/>
          </a:xfrm>
          <a:prstGeom prst="flowChartProcess">
            <a:avLst/>
          </a:prstGeom>
          <a:solidFill>
            <a:schemeClr val="bg1"/>
          </a:solidFill>
          <a:ln w="6350">
            <a:solidFill>
              <a:schemeClr val="bg1">
                <a:lumMod val="95000"/>
              </a:schemeClr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Platshållare för innehåll 1"/>
          <p:cNvSpPr>
            <a:spLocks noGrp="1"/>
          </p:cNvSpPr>
          <p:nvPr>
            <p:ph sz="quarter" idx="10"/>
          </p:nvPr>
        </p:nvSpPr>
        <p:spPr>
          <a:xfrm>
            <a:off x="1847528" y="2708920"/>
            <a:ext cx="10096571" cy="328614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Vem får lämna förslag</a:t>
            </a:r>
          </a:p>
          <a:p>
            <a:r>
              <a:rPr lang="sv-SE">
                <a:latin typeface="Gill Sans MT"/>
                <a:cs typeface="Times New Roman"/>
              </a:rPr>
              <a:t>Vem får stödja förslag</a:t>
            </a:r>
            <a:endParaRPr lang="sv-SE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0" y="975953"/>
            <a:ext cx="12192000" cy="1143000"/>
          </a:xfrm>
        </p:spPr>
        <p:txBody>
          <a:bodyPr>
            <a:normAutofit/>
          </a:bodyPr>
          <a:lstStyle/>
          <a:p>
            <a:pPr algn="ctr"/>
            <a:r>
              <a:rPr lang="sv-SE" sz="6000"/>
              <a:t>Regler och riktlinjer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1"/>
          </p:nvPr>
        </p:nvSpPr>
        <p:spPr/>
        <p:txBody>
          <a:bodyPr vert="horz" wrap="none" lIns="91440" tIns="45720" rIns="91440" bIns="45720" rtlCol="0" anchor="t">
            <a:noAutofit/>
          </a:bodyPr>
          <a:lstStyle/>
          <a:p>
            <a:r>
              <a:rPr lang="sv-SE">
                <a:latin typeface="Gill Sans MT"/>
              </a:rPr>
              <a:t>Kommunledningsförvaltningen</a:t>
            </a:r>
          </a:p>
          <a:p>
            <a:endParaRPr lang="sv-SE"/>
          </a:p>
        </p:txBody>
      </p:sp>
      <p:sp>
        <p:nvSpPr>
          <p:cNvPr id="6" name="textruta 5"/>
          <p:cNvSpPr txBox="1"/>
          <p:nvPr/>
        </p:nvSpPr>
        <p:spPr>
          <a:xfrm>
            <a:off x="5599670" y="3381061"/>
            <a:ext cx="6408712" cy="2677656"/>
          </a:xfrm>
          <a:prstGeom prst="rect">
            <a:avLst/>
          </a:prstGeom>
          <a:noFill/>
          <a:ln>
            <a:noFill/>
          </a:ln>
          <a:effectLst>
            <a:outerShdw blurRad="152400" dist="50800" dir="5400000" sx="110000" sy="11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sv-SE" sz="1400">
                <a:latin typeface="Gill Sans MT" panose="020B0502020104020203" pitchFamily="34" charset="0"/>
              </a:rPr>
              <a:t>Ett förslag får endast handla om ett ämne per förslag.  Alla förslag utom de som har odemokratiskt, rasistisk eller diskriminerande innebörd ska publiceras. </a:t>
            </a:r>
          </a:p>
          <a:p>
            <a:endParaRPr lang="sv-SE" sz="1400">
              <a:latin typeface="Gill Sans MT" panose="020B0502020104020203" pitchFamily="34" charset="0"/>
            </a:endParaRPr>
          </a:p>
          <a:p>
            <a:r>
              <a:rPr lang="sv-SE" sz="1400">
                <a:latin typeface="Gill Sans MT" panose="020B0502020104020203" pitchFamily="34" charset="0"/>
              </a:rPr>
              <a:t>För att behandlas och få söka stöd får förslag inte: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>
                <a:latin typeface="Gill Sans MT" panose="020B0502020104020203" pitchFamily="34" charset="0"/>
              </a:rPr>
              <a:t>avse myndighetsutövning mot enskild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>
                <a:latin typeface="Gill Sans MT" panose="020B0502020104020203" pitchFamily="34" charset="0"/>
              </a:rPr>
              <a:t>handla om något som är utom kommunens ansvarsområde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>
                <a:latin typeface="Gill Sans MT" panose="020B0502020104020203" pitchFamily="34" charset="0"/>
              </a:rPr>
              <a:t>handla om förhållandet mellan Piteå kommun som arbetsgivare och dess medarbetare</a:t>
            </a:r>
          </a:p>
          <a:p>
            <a:endParaRPr lang="sv-SE" sz="1400">
              <a:latin typeface="Gill Sans MT" panose="020B0502020104020203" pitchFamily="34" charset="0"/>
            </a:endParaRPr>
          </a:p>
          <a:p>
            <a:r>
              <a:rPr lang="sv-SE" sz="1400">
                <a:latin typeface="Gill Sans MT" panose="020B0502020104020203" pitchFamily="34" charset="0"/>
              </a:rPr>
              <a:t>Förslag som har utretts de senaste två åren, är under en pågående process eller rättsprocess kommer inte att publiceras för röster</a:t>
            </a:r>
          </a:p>
          <a:p>
            <a:endParaRPr lang="sv-SE" sz="1400"/>
          </a:p>
        </p:txBody>
      </p:sp>
      <p:cxnSp>
        <p:nvCxnSpPr>
          <p:cNvPr id="12" name="Rak koppling 11"/>
          <p:cNvCxnSpPr/>
          <p:nvPr/>
        </p:nvCxnSpPr>
        <p:spPr>
          <a:xfrm>
            <a:off x="5465073" y="3645024"/>
            <a:ext cx="6319559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koppling 12"/>
          <p:cNvCxnSpPr/>
          <p:nvPr/>
        </p:nvCxnSpPr>
        <p:spPr>
          <a:xfrm>
            <a:off x="5465073" y="3861048"/>
            <a:ext cx="6319559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koppling 13"/>
          <p:cNvCxnSpPr/>
          <p:nvPr/>
        </p:nvCxnSpPr>
        <p:spPr>
          <a:xfrm>
            <a:off x="5465073" y="4077072"/>
            <a:ext cx="6319559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koppling 14"/>
          <p:cNvCxnSpPr/>
          <p:nvPr/>
        </p:nvCxnSpPr>
        <p:spPr>
          <a:xfrm>
            <a:off x="5465073" y="4293096"/>
            <a:ext cx="6319559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koppling 15"/>
          <p:cNvCxnSpPr/>
          <p:nvPr/>
        </p:nvCxnSpPr>
        <p:spPr>
          <a:xfrm>
            <a:off x="5465073" y="4509120"/>
            <a:ext cx="6319559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koppling 16"/>
          <p:cNvCxnSpPr/>
          <p:nvPr/>
        </p:nvCxnSpPr>
        <p:spPr>
          <a:xfrm>
            <a:off x="5465073" y="4725144"/>
            <a:ext cx="6319559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koppling 17"/>
          <p:cNvCxnSpPr/>
          <p:nvPr/>
        </p:nvCxnSpPr>
        <p:spPr>
          <a:xfrm>
            <a:off x="5465073" y="4941168"/>
            <a:ext cx="6319559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koppling 18"/>
          <p:cNvCxnSpPr/>
          <p:nvPr/>
        </p:nvCxnSpPr>
        <p:spPr>
          <a:xfrm>
            <a:off x="5465073" y="5157192"/>
            <a:ext cx="6319559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koppling 19"/>
          <p:cNvCxnSpPr/>
          <p:nvPr/>
        </p:nvCxnSpPr>
        <p:spPr>
          <a:xfrm>
            <a:off x="5465073" y="5373216"/>
            <a:ext cx="6319559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koppling 20"/>
          <p:cNvCxnSpPr/>
          <p:nvPr/>
        </p:nvCxnSpPr>
        <p:spPr>
          <a:xfrm>
            <a:off x="5465073" y="5589240"/>
            <a:ext cx="6319559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k koppling 21"/>
          <p:cNvCxnSpPr/>
          <p:nvPr/>
        </p:nvCxnSpPr>
        <p:spPr>
          <a:xfrm>
            <a:off x="5465073" y="5805264"/>
            <a:ext cx="6319559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k koppling 22"/>
          <p:cNvCxnSpPr/>
          <p:nvPr/>
        </p:nvCxnSpPr>
        <p:spPr>
          <a:xfrm>
            <a:off x="5465073" y="3429000"/>
            <a:ext cx="6319559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ruta 24"/>
          <p:cNvSpPr txBox="1"/>
          <p:nvPr/>
        </p:nvSpPr>
        <p:spPr>
          <a:xfrm>
            <a:off x="8055390" y="3011630"/>
            <a:ext cx="778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/>
              <a:t>Regler</a:t>
            </a:r>
          </a:p>
        </p:txBody>
      </p:sp>
    </p:spTree>
    <p:extLst>
      <p:ext uri="{BB962C8B-B14F-4D97-AF65-F5344CB8AC3E}">
        <p14:creationId xmlns:p14="http://schemas.microsoft.com/office/powerpoint/2010/main" val="1301404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sz="quarter" idx="10"/>
          </p:nvPr>
        </p:nvSpPr>
        <p:spPr>
          <a:xfrm>
            <a:off x="1847528" y="2708920"/>
            <a:ext cx="10096571" cy="328614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>
                <a:latin typeface="Gill Sans MT"/>
                <a:cs typeface="Times New Roman"/>
              </a:rPr>
              <a:t>Förslaget publiceras 2 månader i tjänsten (hemsidan)</a:t>
            </a:r>
            <a:endParaRPr lang="sv-SE"/>
          </a:p>
          <a:p>
            <a:r>
              <a:rPr lang="sv-SE"/>
              <a:t>Krävs att 42 stycken stödjer förslaget för att gå vidare </a:t>
            </a:r>
          </a:p>
          <a:p>
            <a:pPr marL="0" indent="0">
              <a:buNone/>
            </a:pPr>
            <a:r>
              <a:rPr lang="sv-SE"/>
              <a:t>	– En promille av befolkningen</a:t>
            </a:r>
          </a:p>
          <a:p>
            <a:r>
              <a:rPr lang="sv-SE">
                <a:latin typeface="Gill Sans MT"/>
                <a:cs typeface="Times New Roman"/>
              </a:rPr>
              <a:t>Förslag som inte når upp till 42 personer publiceras till arkiv i tjänsten</a:t>
            </a:r>
            <a:endParaRPr lang="sv-SE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393" y="980728"/>
            <a:ext cx="12191999" cy="1143000"/>
          </a:xfrm>
        </p:spPr>
        <p:txBody>
          <a:bodyPr>
            <a:normAutofit/>
          </a:bodyPr>
          <a:lstStyle/>
          <a:p>
            <a:pPr algn="ctr"/>
            <a:r>
              <a:rPr lang="sv-SE" sz="6000"/>
              <a:t>Söka stöd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1"/>
          </p:nvPr>
        </p:nvSpPr>
        <p:spPr/>
        <p:txBody>
          <a:bodyPr vert="horz" wrap="none" lIns="91440" tIns="45720" rIns="91440" bIns="45720" rtlCol="0" anchor="t">
            <a:noAutofit/>
          </a:bodyPr>
          <a:lstStyle/>
          <a:p>
            <a:r>
              <a:rPr lang="sv-SE">
                <a:latin typeface="Gill Sans MT"/>
              </a:rPr>
              <a:t>Kommunledningsförvaltningen</a:t>
            </a:r>
          </a:p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1372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859" y="1100577"/>
            <a:ext cx="12191045" cy="1143000"/>
          </a:xfrm>
        </p:spPr>
        <p:txBody>
          <a:bodyPr>
            <a:normAutofit/>
          </a:bodyPr>
          <a:lstStyle/>
          <a:p>
            <a:pPr algn="ctr"/>
            <a:r>
              <a:rPr lang="sv-SE" sz="6000"/>
              <a:t>Processen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1"/>
          </p:nvPr>
        </p:nvSpPr>
        <p:spPr/>
        <p:txBody>
          <a:bodyPr vert="horz" wrap="none" lIns="91440" tIns="45720" rIns="91440" bIns="45720" rtlCol="0" anchor="t">
            <a:noAutofit/>
          </a:bodyPr>
          <a:lstStyle/>
          <a:p>
            <a:r>
              <a:rPr lang="sv-SE">
                <a:latin typeface="Gill Sans MT"/>
              </a:rPr>
              <a:t>Kommunledningsförvaltningen</a:t>
            </a:r>
          </a:p>
          <a:p>
            <a:endParaRPr lang="sv-SE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2B8EA509-250D-40B2-AD20-44B19313999D}"/>
              </a:ext>
            </a:extLst>
          </p:cNvPr>
          <p:cNvSpPr txBox="1"/>
          <p:nvPr/>
        </p:nvSpPr>
        <p:spPr>
          <a:xfrm>
            <a:off x="2146005" y="2642191"/>
            <a:ext cx="8936664" cy="181588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sv-SE" sz="2000" dirty="0">
                <a:latin typeface="Gill Sans MT"/>
                <a:cs typeface="Times New Roman"/>
              </a:rPr>
              <a:t>Mottagning och hantering av </a:t>
            </a:r>
            <a:r>
              <a:rPr lang="sv-SE" sz="2000" dirty="0" err="1">
                <a:latin typeface="Gill Sans MT"/>
                <a:cs typeface="Times New Roman"/>
              </a:rPr>
              <a:t>Piteförslag</a:t>
            </a:r>
            <a:r>
              <a:rPr lang="sv-SE" sz="2000" dirty="0">
                <a:latin typeface="Gill Sans MT"/>
                <a:cs typeface="Times New Roman"/>
              </a:rPr>
              <a:t> i e-tjänsten sköts via Kommunledningsförvaltningen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sv-SE" sz="2000" dirty="0">
                <a:latin typeface="Gill Sans MT"/>
                <a:cs typeface="Times New Roman"/>
              </a:rPr>
              <a:t>Förslag som går vidare skickas för utredning och beslut till berörd nämnd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sv-SE" sz="2000" dirty="0">
                <a:latin typeface="Gill Sans MT"/>
                <a:cs typeface="Times New Roman"/>
              </a:rPr>
              <a:t>Ska beslutas i nämnd inom 6 månader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sv-SE" sz="2000" dirty="0">
                <a:latin typeface="Gill Sans MT"/>
                <a:cs typeface="Times New Roman"/>
              </a:rPr>
              <a:t>Förslagsställaren ska erbjudas att delta i sammanträdet</a:t>
            </a:r>
          </a:p>
        </p:txBody>
      </p:sp>
    </p:spTree>
    <p:extLst>
      <p:ext uri="{BB962C8B-B14F-4D97-AF65-F5344CB8AC3E}">
        <p14:creationId xmlns:p14="http://schemas.microsoft.com/office/powerpoint/2010/main" val="4113741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sz="quarter" idx="10"/>
          </p:nvPr>
        </p:nvSpPr>
        <p:spPr>
          <a:xfrm>
            <a:off x="1919536" y="2708920"/>
            <a:ext cx="10096571" cy="328614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>
                <a:latin typeface="Gill Sans MT"/>
                <a:cs typeface="Times New Roman"/>
              </a:rPr>
              <a:t>Tjänsten öppnade 1 november med l</a:t>
            </a:r>
            <a:r>
              <a:rPr lang="sv-SE" dirty="0"/>
              <a:t>ansering via  </a:t>
            </a:r>
          </a:p>
          <a:p>
            <a:pPr marL="0" indent="0">
              <a:buNone/>
            </a:pPr>
            <a:r>
              <a:rPr lang="sv-SE" dirty="0">
                <a:latin typeface="Gill Sans MT"/>
                <a:cs typeface="Times New Roman"/>
              </a:rPr>
              <a:t>	</a:t>
            </a:r>
            <a:r>
              <a:rPr lang="sv-SE" i="1" dirty="0">
                <a:latin typeface="Gill Sans MT"/>
                <a:cs typeface="Times New Roman"/>
              </a:rPr>
              <a:t>S</a:t>
            </a:r>
            <a:r>
              <a:rPr lang="sv-SE" i="1" baseline="0" dirty="0"/>
              <a:t>ociala medier, Piteå-Tidningen, Annonsbladet, affischering och olika utskick</a:t>
            </a:r>
          </a:p>
          <a:p>
            <a:pPr marL="0" indent="0">
              <a:buNone/>
            </a:pPr>
            <a:endParaRPr lang="sv-SE" i="1" dirty="0">
              <a:latin typeface="Gill Sans MT"/>
              <a:cs typeface="Times New Roman"/>
            </a:endParaRPr>
          </a:p>
          <a:p>
            <a:r>
              <a:rPr lang="sv-SE" dirty="0"/>
              <a:t>Målgrupper</a:t>
            </a:r>
          </a:p>
          <a:p>
            <a:pPr marL="0" indent="0">
              <a:buNone/>
            </a:pPr>
            <a:r>
              <a:rPr lang="sv-SE" dirty="0"/>
              <a:t>	</a:t>
            </a:r>
            <a:r>
              <a:rPr lang="sv-SE" i="1" dirty="0"/>
              <a:t>Medborgare som vill vara med och påverka sin kommun</a:t>
            </a:r>
          </a:p>
          <a:p>
            <a:pPr marL="0" indent="0">
              <a:buNone/>
            </a:pPr>
            <a:endParaRPr lang="sv-SE" i="1" dirty="0"/>
          </a:p>
          <a:p>
            <a:r>
              <a:rPr lang="sv-SE" dirty="0"/>
              <a:t>Resultat hittills</a:t>
            </a:r>
          </a:p>
          <a:p>
            <a:pPr marL="0" indent="0">
              <a:buNone/>
            </a:pPr>
            <a:r>
              <a:rPr lang="sv-SE" i="1" dirty="0"/>
              <a:t>	Totalt 48 inlämnade förslag (2022-01-31)</a:t>
            </a:r>
          </a:p>
          <a:p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0" y="980728"/>
            <a:ext cx="12191999" cy="1143000"/>
          </a:xfrm>
        </p:spPr>
        <p:txBody>
          <a:bodyPr>
            <a:normAutofit/>
          </a:bodyPr>
          <a:lstStyle/>
          <a:p>
            <a:pPr algn="ctr"/>
            <a:r>
              <a:rPr lang="sv-SE" sz="6000" dirty="0"/>
              <a:t>Lansering och resultat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1"/>
          </p:nvPr>
        </p:nvSpPr>
        <p:spPr/>
        <p:txBody>
          <a:bodyPr vert="horz" wrap="none" lIns="91440" tIns="45720" rIns="91440" bIns="45720" rtlCol="0" anchor="t">
            <a:noAutofit/>
          </a:bodyPr>
          <a:lstStyle/>
          <a:p>
            <a:r>
              <a:rPr lang="sv-SE">
                <a:latin typeface="Gill Sans MT"/>
              </a:rPr>
              <a:t>Kommunledningsförvaltningen</a:t>
            </a:r>
          </a:p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5001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text och tankebubbla 4"/>
          <p:cNvSpPr/>
          <p:nvPr/>
        </p:nvSpPr>
        <p:spPr>
          <a:xfrm>
            <a:off x="1415480" y="1060399"/>
            <a:ext cx="9001000" cy="3376713"/>
          </a:xfrm>
          <a:prstGeom prst="cloudCallou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-180020" y="2177255"/>
            <a:ext cx="12191999" cy="1143000"/>
          </a:xfrm>
        </p:spPr>
        <p:txBody>
          <a:bodyPr>
            <a:normAutofit/>
          </a:bodyPr>
          <a:lstStyle/>
          <a:p>
            <a:pPr algn="ctr"/>
            <a:r>
              <a:rPr lang="sv-SE" sz="6000">
                <a:latin typeface="Gill Sans MT"/>
              </a:rPr>
              <a:t>Frågor?</a:t>
            </a:r>
            <a:endParaRPr lang="sv-SE" sz="600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1"/>
          </p:nvPr>
        </p:nvSpPr>
        <p:spPr/>
        <p:txBody>
          <a:bodyPr vert="horz" wrap="none" lIns="91440" tIns="45720" rIns="91440" bIns="45720" rtlCol="0" anchor="t">
            <a:noAutofit/>
          </a:bodyPr>
          <a:lstStyle/>
          <a:p>
            <a:r>
              <a:rPr lang="sv-SE">
                <a:latin typeface="Gill Sans MT"/>
              </a:rPr>
              <a:t>Kommunledningsförvaltningen</a:t>
            </a:r>
          </a:p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4528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Presentationsmall 2 Piteå kommun ALLA FÄRG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mall_alla färger_bård nere_16_9" id="{5436CDB8-DA89-498B-9295-C1A3C2F64BFE}" vid="{DB01A5EC-7280-4A87-86F8-4EB6B7038FB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B3FD9C9B7ABF848A7724D866C335776" ma:contentTypeVersion="6" ma:contentTypeDescription="Skapa ett nytt dokument." ma:contentTypeScope="" ma:versionID="0971812fb8ae829e6b66767203d0c80c">
  <xsd:schema xmlns:xsd="http://www.w3.org/2001/XMLSchema" xmlns:xs="http://www.w3.org/2001/XMLSchema" xmlns:p="http://schemas.microsoft.com/office/2006/metadata/properties" xmlns:ns2="c8d6d142-da62-401f-bf02-7dc2303e56d3" xmlns:ns3="58cefdcf-fbc7-4bd2-9651-7800bac88610" targetNamespace="http://schemas.microsoft.com/office/2006/metadata/properties" ma:root="true" ma:fieldsID="5cddc61bf4a717ace8d196dae7a75e6d" ns2:_="" ns3:_="">
    <xsd:import namespace="c8d6d142-da62-401f-bf02-7dc2303e56d3"/>
    <xsd:import namespace="58cefdcf-fbc7-4bd2-9651-7800bac886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d6d142-da62-401f-bf02-7dc2303e56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efdcf-fbc7-4bd2-9651-7800bac8861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2BDD177-9867-4C24-A944-A49BE17B2D7E}">
  <ds:schemaRefs>
    <ds:schemaRef ds:uri="http://schemas.microsoft.com/office/2006/metadata/properties"/>
    <ds:schemaRef ds:uri="http://schemas.microsoft.com/office/infopath/2007/PartnerControls"/>
    <ds:schemaRef ds:uri="58cefdcf-fbc7-4bd2-9651-7800bac88610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www.w3.org/XML/1998/namespace"/>
    <ds:schemaRef ds:uri="c8d6d142-da62-401f-bf02-7dc2303e56d3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F53A300-AD47-4785-84A0-F66F39B0E1B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8E9E2D3-AB6C-4956-95A4-6C55AC5691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d6d142-da62-401f-bf02-7dc2303e56d3"/>
    <ds:schemaRef ds:uri="58cefdcf-fbc7-4bd2-9651-7800bac886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Powerpointmall_alla färger_bård nere_16_9</Template>
  <TotalTime>23</TotalTime>
  <Words>703</Words>
  <Application>Microsoft Office PowerPoint</Application>
  <PresentationFormat>Bredbild</PresentationFormat>
  <Paragraphs>80</Paragraphs>
  <Slides>7</Slides>
  <Notes>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2" baseType="lpstr">
      <vt:lpstr>Arial</vt:lpstr>
      <vt:lpstr>Calibri</vt:lpstr>
      <vt:lpstr>Gill Sans MT</vt:lpstr>
      <vt:lpstr>GillSans</vt:lpstr>
      <vt:lpstr>Presentationsmall 2 Piteå kommun ALLA FÄRGER</vt:lpstr>
      <vt:lpstr>PowerPoint-presentation</vt:lpstr>
      <vt:lpstr>Vad är Piteförslag?</vt:lpstr>
      <vt:lpstr>Regler och riktlinjer</vt:lpstr>
      <vt:lpstr>Söka stöd</vt:lpstr>
      <vt:lpstr>Processen</vt:lpstr>
      <vt:lpstr>Lansering och resultat</vt:lpstr>
      <vt:lpstr>Frågor?</vt:lpstr>
    </vt:vector>
  </TitlesOfParts>
  <Company>Piteå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Madelene Marklund</dc:creator>
  <cp:keywords>Presentationer;Dokumentkommunövergripande mall;Microsoft PowerPoint;Piteå kommun;Presentation</cp:keywords>
  <cp:lastModifiedBy>Maria Öman</cp:lastModifiedBy>
  <cp:revision>5</cp:revision>
  <cp:lastPrinted>2014-09-08T08:49:35Z</cp:lastPrinted>
  <dcterms:created xsi:type="dcterms:W3CDTF">2019-12-13T10:17:43Z</dcterms:created>
  <dcterms:modified xsi:type="dcterms:W3CDTF">2022-02-08T12:03:40Z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0x010100FB3FD9C9B7ABF848A7724D866C335776</vt:lpwstr>
  </property>
</Properties>
</file>